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2" r:id="rId2"/>
  </p:sldMasterIdLst>
  <p:notesMasterIdLst>
    <p:notesMasterId r:id="rId43"/>
  </p:notesMasterIdLst>
  <p:sldIdLst>
    <p:sldId id="256" r:id="rId3"/>
    <p:sldId id="320" r:id="rId4"/>
    <p:sldId id="311" r:id="rId5"/>
    <p:sldId id="322" r:id="rId6"/>
    <p:sldId id="312" r:id="rId7"/>
    <p:sldId id="321" r:id="rId8"/>
    <p:sldId id="313" r:id="rId9"/>
    <p:sldId id="280" r:id="rId10"/>
    <p:sldId id="264" r:id="rId11"/>
    <p:sldId id="318" r:id="rId12"/>
    <p:sldId id="271" r:id="rId13"/>
    <p:sldId id="317" r:id="rId14"/>
    <p:sldId id="270" r:id="rId15"/>
    <p:sldId id="303" r:id="rId16"/>
    <p:sldId id="283" r:id="rId17"/>
    <p:sldId id="306" r:id="rId18"/>
    <p:sldId id="274" r:id="rId19"/>
    <p:sldId id="272" r:id="rId20"/>
    <p:sldId id="286" r:id="rId21"/>
    <p:sldId id="287" r:id="rId22"/>
    <p:sldId id="288" r:id="rId23"/>
    <p:sldId id="308" r:id="rId24"/>
    <p:sldId id="310" r:id="rId25"/>
    <p:sldId id="290" r:id="rId26"/>
    <p:sldId id="278" r:id="rId27"/>
    <p:sldId id="314" r:id="rId28"/>
    <p:sldId id="279" r:id="rId29"/>
    <p:sldId id="301" r:id="rId30"/>
    <p:sldId id="299" r:id="rId31"/>
    <p:sldId id="302" r:id="rId32"/>
    <p:sldId id="305" r:id="rId33"/>
    <p:sldId id="304" r:id="rId34"/>
    <p:sldId id="307" r:id="rId35"/>
    <p:sldId id="285" r:id="rId36"/>
    <p:sldId id="292" r:id="rId37"/>
    <p:sldId id="296" r:id="rId38"/>
    <p:sldId id="297" r:id="rId39"/>
    <p:sldId id="323" r:id="rId40"/>
    <p:sldId id="324" r:id="rId41"/>
    <p:sldId id="31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3F094-2337-4C4C-AFBA-46EF0FE8185C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4D3F8-A5EE-474B-ABC0-E9EA5C093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52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4D3F8-A5EE-474B-ABC0-E9EA5C0936E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49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1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0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3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2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79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896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836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7A31-8A2D-4C08-A717-4921674B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479C5-793C-4D7A-8F89-4FE0EB22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5D43-C9CF-47A4-BECE-8E72EBA3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5834-9FE0-4736-9803-4E6669BA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3946-DCFC-4AE1-A07B-2939667E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3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6426-22AC-4F52-9210-BE6EA284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F234-30E3-46B8-B087-0F188EE3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C34-7281-4D39-8F9F-4424B143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EBDE-13F4-4895-ABE0-DDA7A7D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D61B-D4CD-4093-B377-BB4450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7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98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D700-1C64-4362-9645-85375B01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3B3B-8552-4218-9C82-333E74F5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1CE7-5961-41DE-8944-CFC7AA2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16FB-246E-45F7-97D8-7B85F855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5591-E6EA-403F-AD82-DCC6AA74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88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870D-6E19-4505-ABC7-546E25EB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F0B4-B231-4634-8326-6D07A7571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9F68-0B57-4BA1-8827-ED5CD96D1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99F4-46DD-4A32-8ABB-94F542D3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B058-9341-4BA8-95D1-61AB30D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19D22-3360-4476-8023-073F6CB8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07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75F-7053-4044-9D6E-BD396375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CB54C-AEBC-494A-882A-B6194F69E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EC12-3DCC-4CDF-9804-8C4146B1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5BAC-16AE-4EF7-B587-C0A8519EA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DD3B8-A4F1-447C-8E25-A1C32CF52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15D15-0D18-49E3-B5AC-EC54E631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75B4C-4956-475B-BADF-AF90D6B0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5F1B5-63D3-477B-AE2F-9BE78C01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70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FF82-DF3B-4360-A4C7-E9562AB4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0DEA0-8072-4F16-9650-2DD2FB8B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3E47-751B-4947-9042-F8610A5C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58AA5-3843-48D0-B66D-0608096F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06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37E2F-9337-4088-96C2-74416F0C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AB7FA-FD4B-4B66-9DEE-1AB6AA4C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E513-0454-4436-A066-43A4F46B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23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0E20-A97F-49F5-AB15-B9A282E7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7F00-F1BE-49AD-88CC-4E8E26F8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9CD35-8873-45AF-83E4-FFD3962AB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4DE5-9C11-4ED6-BA4A-5D5568F7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7817-D3BE-4030-95ED-6F0B7B7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0519-547D-41DA-B576-D3E97FDA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83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2D2B-C3C1-4265-A707-33453685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5619C-3FBB-4EDC-9CF9-BB031E708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35F2-EC3B-4851-8355-01423B262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B17A5-446E-4E96-A737-5A63BF26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64423-8482-4AC3-B122-2FE5E616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B2B6-4B59-4EFF-838C-7FB16BAB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32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12DE-E2CC-4106-8E68-1E06D5EB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53B95-FB5D-49F9-836C-1DCFB9C9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1C86C-2595-4863-A47C-A467FCB3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AE84-229D-42B6-9197-99B68F16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2D96-405A-4975-91A4-09232335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00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EEB4B-BA89-40A7-9393-3DB84BC42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0AC9-3B43-40C3-AC5E-28985D47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E54C-DC9E-4AA5-ADE1-083DE995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C11F-CC83-4C51-8728-7D70D963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CBBA-B873-418F-B7B6-CC00CF82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7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1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0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9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76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2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3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37CE7-D178-4BF1-B4BD-C3497EF5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B4CD8-097D-48EF-8843-FAC7F10C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6D495-ED50-46BB-A05A-A24CB1D86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1ACD-2D79-4DCA-984E-0E017ACD781E}" type="datetimeFigureOut">
              <a:rPr lang="en-IN" smtClean="0"/>
              <a:t>14-11-2020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2D1A-3161-4822-9C92-475760110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163D-8DEE-4F08-8259-B38A26E10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7.png"/><Relationship Id="rId11" Type="http://schemas.openxmlformats.org/officeDocument/2006/relationships/image" Target="../media/image92.jpeg"/><Relationship Id="rId5" Type="http://schemas.openxmlformats.org/officeDocument/2006/relationships/image" Target="../media/image86.png"/><Relationship Id="rId10" Type="http://schemas.openxmlformats.org/officeDocument/2006/relationships/image" Target="../media/image91.jpeg"/><Relationship Id="rId4" Type="http://schemas.openxmlformats.org/officeDocument/2006/relationships/image" Target="../media/image85.png"/><Relationship Id="rId9" Type="http://schemas.openxmlformats.org/officeDocument/2006/relationships/image" Target="../media/image9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4425386/A_Brief_Introduction_to_Linear_Algebra_and_Quantum_Mechanics_for_Quantum_Computation" TargetMode="External"/><Relationship Id="rId2" Type="http://schemas.openxmlformats.org/officeDocument/2006/relationships/hyperlink" Target="http://www.wikipedia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ommunity.middlebury.edu/~ngraham/math.pdf" TargetMode="External"/><Relationship Id="rId5" Type="http://schemas.openxmlformats.org/officeDocument/2006/relationships/hyperlink" Target="https://qudev.phys.ethz.ch/static/content/courses/QSIT08/QSIT08_V03_2page.pdf" TargetMode="External"/><Relationship Id="rId4" Type="http://schemas.openxmlformats.org/officeDocument/2006/relationships/hyperlink" Target="https://cse.iitkgp.ac.in/~goutam/quantumComputing/lect4part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171303" y="2403697"/>
            <a:ext cx="984939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Application of Linear Algebra in Quantum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E8A5-A57A-4DFD-8016-5A11F4277AC1}"/>
              </a:ext>
            </a:extLst>
          </p:cNvPr>
          <p:cNvSpPr txBox="1"/>
          <p:nvPr/>
        </p:nvSpPr>
        <p:spPr>
          <a:xfrm>
            <a:off x="3255484" y="5122895"/>
            <a:ext cx="531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Tanvi </a:t>
            </a:r>
            <a:r>
              <a:rPr lang="en-US" sz="2400" dirty="0" err="1">
                <a:latin typeface="Baskerville Old Face" panose="02020602080505020303" pitchFamily="18" charset="0"/>
              </a:rPr>
              <a:t>Penumudy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(E18CSE187)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99CAF-B5F4-42FA-A88E-6E601FA6A66B}"/>
              </a:ext>
            </a:extLst>
          </p:cNvPr>
          <p:cNvSpPr txBox="1"/>
          <p:nvPr/>
        </p:nvSpPr>
        <p:spPr>
          <a:xfrm>
            <a:off x="7836033" y="210643"/>
            <a:ext cx="609442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effectLst/>
                <a:latin typeface="Avenir Next LT Pro Light" panose="020B0304020202020204" pitchFamily="34" charset="0"/>
              </a:rPr>
              <a:t>EMAT341L: Linear Algebra and Applications</a:t>
            </a:r>
          </a:p>
          <a:p>
            <a:pPr algn="l"/>
            <a:endParaRPr lang="en-US" b="0" i="0" dirty="0">
              <a:effectLst/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5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96484" y="797293"/>
            <a:ext cx="7638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Physical Interpretation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04F8-0C5F-4887-B0B3-4009BA2A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946" y="1869126"/>
            <a:ext cx="2623128" cy="2318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3F4CD-0313-4632-A559-3EA13F67CB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037" y="4024746"/>
            <a:ext cx="2780146" cy="21613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615820" y="2615289"/>
            <a:ext cx="61504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Photon Polarization: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orientation of electrical field oscillation is either horizontal or vertical.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355130" y="4905345"/>
            <a:ext cx="611909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Electron Spin: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spin is either up or down.</a:t>
            </a:r>
          </a:p>
        </p:txBody>
      </p:sp>
    </p:spTree>
    <p:extLst>
      <p:ext uri="{BB962C8B-B14F-4D97-AF65-F5344CB8AC3E}">
        <p14:creationId xmlns:p14="http://schemas.microsoft.com/office/powerpoint/2010/main" val="405923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57381" y="779660"/>
            <a:ext cx="58953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7602" y="1829519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Matrix Representation of       and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EF8BB-E743-4C7F-9FFF-B9814CE18B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0836" y="2503524"/>
            <a:ext cx="1958109" cy="90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738C6-E3FC-4595-B6F4-877864D56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516" y="2371725"/>
            <a:ext cx="1958109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2F7B9-3539-47AD-B563-7B803C144B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53" y="1886988"/>
            <a:ext cx="323274" cy="28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39547-9D43-4C13-969A-B9C7A7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9550" y="1896309"/>
            <a:ext cx="269445" cy="30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BCF7A7-B3F4-49FB-80A0-97E8BF0AC0C7}"/>
              </a:ext>
            </a:extLst>
          </p:cNvPr>
          <p:cNvSpPr/>
          <p:nvPr/>
        </p:nvSpPr>
        <p:spPr>
          <a:xfrm>
            <a:off x="1167277" y="3662479"/>
            <a:ext cx="71445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Qubit is Mathematically represented as a Quantum State of the form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FC3BD-A198-42CB-9930-EA37AE8368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2703" y="3970254"/>
            <a:ext cx="2290619" cy="4001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3D8BE8-F49D-4B89-B265-791FBE5007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0836" y="5523670"/>
            <a:ext cx="4889241" cy="116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8C4D46D-BC63-4335-A825-5AE4FC076D7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4272" y="4701107"/>
            <a:ext cx="550294" cy="822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467EC3-3D39-44CE-8427-1BB25EBEE8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8698" y="4961338"/>
            <a:ext cx="550293" cy="5623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32E1C3-D254-4042-9CF7-FD7A2C4472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2226" y="4652248"/>
            <a:ext cx="1918183" cy="8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85220" y="665636"/>
            <a:ext cx="597552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Non-Determinism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Attempt at 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of Quantum Mechanics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930529" y="1936061"/>
            <a:ext cx="1075870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Unlike classical physics, measurement in quantum mechanics is not deterministic. Even if we have the complete knowledge of a system, we can at most predict the probability of a certain outcome from a set of possible outcomes.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079BD-4954-4FFA-AD27-41179221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4849" y="3146738"/>
            <a:ext cx="5548023" cy="970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B43AC-5AAC-4D6A-81AC-F95584ED97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972" y="4179593"/>
            <a:ext cx="5548023" cy="970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82ACF-CEA9-4B4C-B9CE-DB5673C0EE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972" y="5212448"/>
            <a:ext cx="5548023" cy="1072261"/>
          </a:xfrm>
          <a:prstGeom prst="rect">
            <a:avLst/>
          </a:prstGeom>
        </p:spPr>
      </p:pic>
      <p:pic>
        <p:nvPicPr>
          <p:cNvPr id="1028" name="Picture 4" descr="Basically Quantum Mechanics if I Tell You What Happens It Won't Happen  Heisenberg Review!!!👏👏 | Quantum Mechanics Meme on ME.ME">
            <a:extLst>
              <a:ext uri="{FF2B5EF4-FFF2-40B4-BE49-F238E27FC236}">
                <a16:creationId xmlns:a16="http://schemas.microsoft.com/office/drawing/2014/main" id="{3DA182E0-246A-4BA1-893F-9A7D26ECF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01"/>
          <a:stretch/>
        </p:blipFill>
        <p:spPr bwMode="auto">
          <a:xfrm>
            <a:off x="7307191" y="3337586"/>
            <a:ext cx="3731598" cy="26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5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166594" y="1736229"/>
            <a:ext cx="10145571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postulate states that a quantum system stays in a superposition when it is not observed.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When a measurement is done, it immediately collapses to one of its eigenstates*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Hence, we can never observe what the original superposition of the system was. We merely observe the state after it collapses.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inherent ambiguity provides an excellent security in Quantum Cryptography.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*Eigenstate (physics) is a dynamic quantum mechanical state whose wave function is an eigenvector that corresponds to a physical quantity.</a:t>
            </a:r>
          </a:p>
        </p:txBody>
      </p:sp>
    </p:spTree>
    <p:extLst>
      <p:ext uri="{BB962C8B-B14F-4D97-AF65-F5344CB8AC3E}">
        <p14:creationId xmlns:p14="http://schemas.microsoft.com/office/powerpoint/2010/main" val="258460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50149" y="1492167"/>
            <a:ext cx="98539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Imagine to have 500 qubits, then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complex coefficients describe their state.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How to store this state?</a:t>
            </a:r>
          </a:p>
          <a:p>
            <a:pPr marL="342900" indent="-342900">
              <a:buFontTx/>
              <a:buChar char="-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is larger than the number of atoms in the universe.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impossible in classical bits.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also why it is hard to simulate quantum systems on classical computers.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computer would be much more efficient than a classical computer at simulating quantum systems.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and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Entanglement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are what give quantum computers the ability to process so much more information so much faster.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170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801099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Sign 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331699" y="2018206"/>
            <a:ext cx="6150433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and       are called the bit basis. However, they aren’t the only possible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can have infinitely many orthonormal basis for a given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Another basis, called the sign basis is denoted as         and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Physical Interpretation: Diagonal Polarization/Diagonal Spin.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502D1-7A78-44DF-B493-22856F7F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0150" y="5316266"/>
            <a:ext cx="2519264" cy="98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02CC1-1EB5-4130-9106-BFBA90A1CC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6202" y="1870456"/>
            <a:ext cx="3016366" cy="2595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28D92-F23A-4516-9E7A-1FA7CF9543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389" y="3881550"/>
            <a:ext cx="471397" cy="33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91508-E778-426C-823C-436B69BEBD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3088" y="4218263"/>
            <a:ext cx="639862" cy="494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F8C3DE-8783-43AA-9BBB-609A4D1A4599}"/>
              </a:ext>
            </a:extLst>
          </p:cNvPr>
          <p:cNvSpPr txBox="1"/>
          <p:nvPr/>
        </p:nvSpPr>
        <p:spPr>
          <a:xfrm>
            <a:off x="7634685" y="4712786"/>
            <a:ext cx="37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Geometrical Representation of Basis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A52A2-7FA1-497D-BFB1-2081C06FEC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419" y="2080836"/>
            <a:ext cx="323274" cy="285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90CBF-DBB7-4202-BF16-11AD5308892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8227" y="2080204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90DD0AD-3B04-4F55-AD6A-10BACD2E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>
            <a:off x="1604947" y="787893"/>
            <a:ext cx="8587933" cy="39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A2DEFBA8-ABF5-4180-AB7C-AA1E86F64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30078" y="5428355"/>
            <a:ext cx="5207672" cy="74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D4C4F20-8D09-4404-9287-8D41ACCB0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8969" y="4883084"/>
            <a:ext cx="5207672" cy="5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78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95315" y="1261418"/>
            <a:ext cx="8724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2B51-39B3-49D9-AA32-BC2F27C85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8733" y="2660608"/>
            <a:ext cx="1419947" cy="369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0BA9C5-37E7-4207-BB49-EED7EEEBAE21}"/>
              </a:ext>
            </a:extLst>
          </p:cNvPr>
          <p:cNvSpPr/>
          <p:nvPr/>
        </p:nvSpPr>
        <p:spPr>
          <a:xfrm>
            <a:off x="995315" y="2660608"/>
            <a:ext cx="9426752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consists of Quantum States/ Wave Functions  (Vectors) –                      together with a set of Scalars 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– a, b, c (belonging to Complex Numbers). It is closed under two operations:</a:t>
            </a: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71B190-3CED-497D-9087-B61809363E2B}"/>
              </a:ext>
            </a:extLst>
          </p:cNvPr>
          <p:cNvSpPr/>
          <p:nvPr/>
        </p:nvSpPr>
        <p:spPr>
          <a:xfrm>
            <a:off x="6380122" y="321414"/>
            <a:ext cx="553174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 (Notations) of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103249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74245" y="1831030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Commutative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Identity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Inverse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DAC925-224D-4D7D-8E7B-8A9D914942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1003" y="2192902"/>
            <a:ext cx="2388637" cy="5535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4A1F0-4900-45F8-AB55-336B40AEE4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0468" y="3216617"/>
            <a:ext cx="2723657" cy="478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49341D-B7D2-4BB6-A085-64A3EFBAB6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1663" y="4030067"/>
            <a:ext cx="4791486" cy="5535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FD162B-5150-4BE6-BDCC-E421922019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0468" y="4991414"/>
            <a:ext cx="3380007" cy="478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42DC-456C-407A-8725-9DABA57FE3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8106" y="5946600"/>
            <a:ext cx="2349300" cy="5712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C733A-2EA3-45BE-926E-5738A1DA6645}"/>
              </a:ext>
            </a:extLst>
          </p:cNvPr>
          <p:cNvSpPr/>
          <p:nvPr/>
        </p:nvSpPr>
        <p:spPr>
          <a:xfrm>
            <a:off x="6096000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9CCA20-79C0-420B-9BF2-74298DF1A778}"/>
              </a:ext>
            </a:extLst>
          </p:cNvPr>
          <p:cNvSpPr/>
          <p:nvPr/>
        </p:nvSpPr>
        <p:spPr>
          <a:xfrm>
            <a:off x="6383548" y="1796279"/>
            <a:ext cx="538692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Vector Addition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 Scalar Addition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w.r.t Ordinary Scalar Multiplication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Multiplication with Scalars 0 and 1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BA67-EC94-496D-BB8C-A056E76BBE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5107" y="2207793"/>
            <a:ext cx="1477347" cy="447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BD595-AAF5-43D0-B5F3-43B55730BF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1993" y="3150521"/>
            <a:ext cx="3433665" cy="555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12929-E434-4471-A6A1-665F77EBC7B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0340" y="4118320"/>
            <a:ext cx="3321698" cy="447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CF5D0-55E9-4B0D-A4B1-85F896BF039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1993" y="4977703"/>
            <a:ext cx="2391747" cy="447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52B05-2BFF-4391-9D7E-B11FCF0A091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4315" y="5911636"/>
            <a:ext cx="3153747" cy="4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945800" y="66326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Linear Combination of Quantum States                     is in the form of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       is said to be linearly independent of the set of Quantum States                    ,     if it cannot be written as a Linear Combination of them.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every Quantum State can be written as a Linear Combination of this set, then the collection of Quantum States said to Span the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set of Linearly Independent Quantum States that span the space is called a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22B1B2-0335-49B5-AA94-2CCCC39C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9119" y="1837024"/>
            <a:ext cx="1285986" cy="45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368B05-A966-4CCB-94D5-3D8D8E66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567" y="1837023"/>
            <a:ext cx="2480133" cy="454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3DBFE-6F82-4768-BD7C-E34845B4EF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096" y="2768780"/>
            <a:ext cx="401216" cy="383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BF733-DF18-4275-9B3E-01A2874C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081" y="2768780"/>
            <a:ext cx="1285986" cy="4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546EE-3C0A-4EC1-A097-63D8EB50BA8B}"/>
              </a:ext>
            </a:extLst>
          </p:cNvPr>
          <p:cNvSpPr txBox="1"/>
          <p:nvPr/>
        </p:nvSpPr>
        <p:spPr>
          <a:xfrm>
            <a:off x="965329" y="857631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Contents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F15609-1AFE-4349-A4A3-6A79FA92D0E3}"/>
              </a:ext>
            </a:extLst>
          </p:cNvPr>
          <p:cNvSpPr/>
          <p:nvPr/>
        </p:nvSpPr>
        <p:spPr>
          <a:xfrm>
            <a:off x="912931" y="1944803"/>
            <a:ext cx="10625180" cy="109876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Introduction to Quantum Computing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Analogy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Uses of Quantum Computing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Superposition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Qubits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Non-Determinism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 (Notations) of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Quantum Computing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B7D4C-5006-4999-9EF6-47D34F042DF7}"/>
              </a:ext>
            </a:extLst>
          </p:cNvPr>
          <p:cNvSpPr/>
          <p:nvPr/>
        </p:nvSpPr>
        <p:spPr>
          <a:xfrm>
            <a:off x="7280932" y="1618177"/>
            <a:ext cx="4911068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Pauli Matrices and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Bloch Sphere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Entanglement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Hilbert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Observables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Postulates (1-4)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43481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 inner product is a function which takes two Quantum States as input and gives a Complex Number as output.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Dual (or Complex Conjugate) of any Quantum State        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notation – column vector) is       (bra notation – row vector)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inner product of two Quantum States                 is written as            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4150C-B758-4F06-BF14-8DEF76F2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5996" y="2807114"/>
            <a:ext cx="434477" cy="383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4A67-B18D-4763-B47F-1BA01005E9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7584" y="2705499"/>
            <a:ext cx="544455" cy="485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56772-D064-489C-92AB-551C3AEF1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5846" y="3534385"/>
            <a:ext cx="2023506" cy="486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2A3B6-6C71-4A3B-B811-D71B0EC1A0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4299" y="4800759"/>
            <a:ext cx="4676410" cy="1697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B69A6-9FAA-45D6-95FA-93715901E4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360" y="4794712"/>
            <a:ext cx="4753935" cy="534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87C24-0186-4330-B92E-AE63445579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3874" y="4184449"/>
            <a:ext cx="1054359" cy="523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1F7DA-96FB-4454-BCA8-5750D0A763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646" y="4091197"/>
            <a:ext cx="780480" cy="709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A047F3-4B53-4C5B-8F56-0F77B3FD55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403" t="43549" r="38316" b="47435"/>
          <a:stretch/>
        </p:blipFill>
        <p:spPr>
          <a:xfrm>
            <a:off x="4446245" y="3695601"/>
            <a:ext cx="4259993" cy="499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F64AEB-506F-476B-94C9-5D6BBD9CDD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403" t="30378" r="38316" b="56589"/>
          <a:stretch/>
        </p:blipFill>
        <p:spPr>
          <a:xfrm>
            <a:off x="4445721" y="3069926"/>
            <a:ext cx="4178406" cy="7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640485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with an Inner Product is called Inner Product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has an inner product defined by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where,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9C8FD-CF5F-44D3-80F2-F33A4F57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4556" y="2461638"/>
            <a:ext cx="438730" cy="54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1B472-4175-424B-925D-3EE673B003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4556" y="2997153"/>
            <a:ext cx="4310743" cy="1575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ED40E-81EC-4DC7-B19D-DB70899775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3688" y="4665221"/>
            <a:ext cx="1259632" cy="161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6AAFD-9DD6-4788-864F-AADFF08947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0027" y="4665221"/>
            <a:ext cx="1583543" cy="16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DE08-C67E-4D43-A282-EF3FE4F5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745" y="2194995"/>
            <a:ext cx="4565396" cy="512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AD102-6D82-4AAE-8846-F16B734D35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429" y="2727710"/>
            <a:ext cx="4392424" cy="425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905E8-161E-40E9-A3EE-EB6A1FE32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2337" y="2763970"/>
            <a:ext cx="1948769" cy="378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297CE-6932-4429-8E9A-1F3E10E36F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9243" y="3319730"/>
            <a:ext cx="6040474" cy="2897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1C609-F4F1-4960-8E77-7DC8058EEE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877" y="1705476"/>
            <a:ext cx="4850927" cy="4190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C03836-0CA4-46FF-9882-92E53B078EF9}"/>
              </a:ext>
            </a:extLst>
          </p:cNvPr>
          <p:cNvSpPr/>
          <p:nvPr/>
        </p:nvSpPr>
        <p:spPr>
          <a:xfrm>
            <a:off x="7690285" y="1662047"/>
            <a:ext cx="425020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1-Bit Transformation (Linear combination of the outer products of states)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Property of Outer Product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E850B-B087-47BD-91AF-848F716E385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8125" y="4354768"/>
            <a:ext cx="2878458" cy="785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52C559-686D-42F3-8520-96DC6E2FA22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1820"/>
          <a:stretch/>
        </p:blipFill>
        <p:spPr>
          <a:xfrm>
            <a:off x="8765935" y="2357149"/>
            <a:ext cx="949230" cy="823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3184A-26E4-4E54-973B-69C34735EFC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09"/>
          <a:stretch/>
        </p:blipFill>
        <p:spPr>
          <a:xfrm>
            <a:off x="7974930" y="2953534"/>
            <a:ext cx="4042529" cy="7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8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A2D0D02-C773-4035-A4DB-F243AB80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217" y="2097770"/>
            <a:ext cx="5819159" cy="392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15DDF6-4AA8-4AE9-825A-3CD39DB19600}"/>
              </a:ext>
            </a:extLst>
          </p:cNvPr>
          <p:cNvSpPr/>
          <p:nvPr/>
        </p:nvSpPr>
        <p:spPr>
          <a:xfrm>
            <a:off x="1218030" y="1034829"/>
            <a:ext cx="1006662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Optimization of Quantum State Expressions plays a crucial role in Quantum Computation and Quantum Information Processing.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FE277F8E-5DF3-4972-835A-B3E4C3029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5493" y="3667985"/>
            <a:ext cx="5819159" cy="22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06C999A-E21C-40F5-9332-55322DC673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894" y="2254598"/>
            <a:ext cx="887383" cy="4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31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66441" y="67979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Orthonormal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of any Quantum State with itself gives a non-negative number – its square root of is real which is called norm. (Also termed as Vector Length)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with Norm ‘One’ (Unit Vector) is said to be Normalized.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Quantum States with Inner Product zero are said to be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Mutual Collection of Orthogonal Normalized Quantum States is called an Orthonormal Set.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1D88E-AAA5-490F-980C-DBAA7241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6793" y="2486191"/>
            <a:ext cx="2183363" cy="67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D402F-18B1-44CC-8E3F-CAFCCF2DD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264" y="4034051"/>
            <a:ext cx="1704393" cy="618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D9C25-5DD6-4718-9B11-A6D7F6BA0E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264" y="5024763"/>
            <a:ext cx="5016760" cy="9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189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64914" y="2041792"/>
            <a:ext cx="942675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 are named after the physicist Wolfgang Pauli.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These are a set of 2 x 2 complex matrices which are Hermitian and Unitary.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14C1-C21F-4762-A6FA-8103A360C3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3065576"/>
            <a:ext cx="1740204" cy="91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A1E62-74AF-4594-BE78-23C933AC57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7481" y="3857863"/>
            <a:ext cx="2787500" cy="78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75FCC-95EA-4614-80CF-862878783A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4831872"/>
            <a:ext cx="2761855" cy="78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41D2B-B4D1-4FB0-BC2A-992CB6DAE1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5649631"/>
            <a:ext cx="2940150" cy="7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269676" y="80735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FF338-40B3-4E64-988D-9D43B73479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848" y="2149310"/>
            <a:ext cx="4666270" cy="2856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C0D7F8-1907-4469-957A-E34B58200574}"/>
              </a:ext>
            </a:extLst>
          </p:cNvPr>
          <p:cNvSpPr/>
          <p:nvPr/>
        </p:nvSpPr>
        <p:spPr>
          <a:xfrm>
            <a:off x="6246269" y="80735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Eigenstates of 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AA853-7FA9-4A97-BF23-39E4E80C46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6026" y="1904358"/>
            <a:ext cx="4342324" cy="2856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1CD2A6-F905-436E-B9B8-98085B2391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4036" y="4744593"/>
            <a:ext cx="4424314" cy="603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259FC0-1B3E-474A-A6E7-3856BDF3C2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9857" y="5083959"/>
            <a:ext cx="779283" cy="6263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3FE882-C3ED-48F5-B370-EFD9AD2E48BD}"/>
              </a:ext>
            </a:extLst>
          </p:cNvPr>
          <p:cNvSpPr/>
          <p:nvPr/>
        </p:nvSpPr>
        <p:spPr>
          <a:xfrm>
            <a:off x="972303" y="5843449"/>
            <a:ext cx="104260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Similarly, Eigenvalues and Eigenstates can be computed for the remaining Pauli Matrices – X, Z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57356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61753" y="66560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Properties of 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13A09-6C82-491E-AE2E-070AC231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196" y="1686495"/>
            <a:ext cx="4955194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B2628-B697-4502-B5D8-1032C75719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196" y="2518867"/>
            <a:ext cx="1692459" cy="34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89F7-4A08-4106-8D06-2B3471833A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1859" y="3113073"/>
            <a:ext cx="1641913" cy="456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75B76-94A7-4046-A310-59DF7B85EA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645" y="4280575"/>
            <a:ext cx="4050404" cy="2082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066EF-2370-4E6F-BCE5-E988DA0312CB}"/>
              </a:ext>
            </a:extLst>
          </p:cNvPr>
          <p:cNvSpPr/>
          <p:nvPr/>
        </p:nvSpPr>
        <p:spPr>
          <a:xfrm>
            <a:off x="1194785" y="1919030"/>
            <a:ext cx="942675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Each Pauli Matrix has eigenvalues +1 and -1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Normalised Eigenvectors are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1418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208683" y="716024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Transformations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AE979B-97D7-4E17-BB30-B17D0D8294B7}"/>
              </a:ext>
            </a:extLst>
          </p:cNvPr>
          <p:cNvSpPr/>
          <p:nvPr/>
        </p:nvSpPr>
        <p:spPr>
          <a:xfrm>
            <a:off x="1142052" y="1634727"/>
            <a:ext cx="9426752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Pauli-X gate is the quantum equivalent of NOT gate. It maps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Pauli-Y gate maps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Pauli-Z gate leaves the basis state        unchanged and maps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F60A1-8BBA-4F88-AA34-78227E88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664" y="1946429"/>
            <a:ext cx="2762117" cy="388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3E31F-753D-418E-9086-552328C2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8319" y="3437186"/>
            <a:ext cx="3345599" cy="469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5FA55-F377-406E-8C31-B5E5527021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1076" y="4880449"/>
            <a:ext cx="488618" cy="542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8FC79-65BB-49BF-B5BA-04015EAA55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9778" y="5051847"/>
            <a:ext cx="1358283" cy="360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875997-4C35-4AFC-A3F5-D9A2A83419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188" y="2499411"/>
            <a:ext cx="3497802" cy="932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E91EDA-0CB2-4EBF-8E91-1509522100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722" y="3939090"/>
            <a:ext cx="3213717" cy="1032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51012-16B1-43A2-91CB-E11C2C0556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4202" y="5480980"/>
            <a:ext cx="2672178" cy="1032277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40220FE6-6029-44B2-8C2B-ACAF56706BC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673" y="2334881"/>
            <a:ext cx="2903463" cy="1176819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245409A2-CDF7-4E2E-9648-A5667ECF980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5190" y="3768099"/>
            <a:ext cx="3213717" cy="1119932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B726F7FA-52A3-4219-9C22-A961A142CF0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0321" y="5422488"/>
            <a:ext cx="2931606" cy="11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9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D480F23-635D-457B-BF13-B4EDCD575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71" y="289492"/>
            <a:ext cx="6968971" cy="1545667"/>
          </a:xfrm>
          <a:prstGeom prst="rect">
            <a:avLst/>
          </a:prstGeom>
        </p:spPr>
      </p:pic>
      <p:pic>
        <p:nvPicPr>
          <p:cNvPr id="15" name="Picture 14" descr="A close up of a clock&#10;&#10;Description automatically generated">
            <a:extLst>
              <a:ext uri="{FF2B5EF4-FFF2-40B4-BE49-F238E27FC236}">
                <a16:creationId xmlns:a16="http://schemas.microsoft.com/office/drawing/2014/main" id="{91E4ACCC-64CB-4934-A6C0-F3BBDD54EF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2" y="1810705"/>
            <a:ext cx="3151574" cy="66064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95F4F5FA-51B9-4029-BE5A-510E06057E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71" y="2446891"/>
            <a:ext cx="5903650" cy="863943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4A64F3-D76F-483A-BE61-385DDA1F1B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38832">
            <a:off x="3959441" y="3342911"/>
            <a:ext cx="4019238" cy="3035210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63D030-C1B7-4791-A415-9708A69D39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39745">
            <a:off x="632662" y="3502637"/>
            <a:ext cx="4081382" cy="2606441"/>
          </a:xfrm>
          <a:prstGeom prst="rect">
            <a:avLst/>
          </a:prstGeom>
        </p:spPr>
      </p:pic>
      <p:pic>
        <p:nvPicPr>
          <p:cNvPr id="23" name="Picture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C33128-2000-4B3D-AEF7-F9BDC25DC0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733">
            <a:off x="8276948" y="3500633"/>
            <a:ext cx="2763301" cy="25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6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1916522"/>
            <a:ext cx="1062518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Computing is an area of computing focused on developing computer technologies governed by the laws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Mechanics*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to store data and perform computations.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Computer employs ‘Qubits’.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Computation consists of a sequence of operations performed on Quantum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operations and states can be represented by matrices and vectors, respectively, and are required by the underlying physics (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) to follow the rules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*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It is a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branch of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physics dealing with the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behaviour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of matter and light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at a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subatomic level that are subject to the uncertainty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principle.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65329" y="744510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817450" y="716696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667311" y="1581525"/>
            <a:ext cx="769426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 and computing, the Bloch sphere is a geometrical representation of the pure state space of a two-level quantum mechanical system (qubit), named after the physicist Felix Bloch.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Bloch sphere - Wikipedia">
            <a:extLst>
              <a:ext uri="{FF2B5EF4-FFF2-40B4-BE49-F238E27FC236}">
                <a16:creationId xmlns:a16="http://schemas.microsoft.com/office/drawing/2014/main" id="{7C94535E-400D-4B7E-A05F-B807A3DB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1270" y="684481"/>
            <a:ext cx="2555757" cy="27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D6186C-7903-431B-A521-38037B2377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4" b="5778"/>
          <a:stretch/>
        </p:blipFill>
        <p:spPr>
          <a:xfrm>
            <a:off x="1000266" y="4328533"/>
            <a:ext cx="5262491" cy="2156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48E0C2-9356-49C1-B208-82304F985F1E}"/>
              </a:ext>
            </a:extLst>
          </p:cNvPr>
          <p:cNvSpPr txBox="1"/>
          <p:nvPr/>
        </p:nvSpPr>
        <p:spPr>
          <a:xfrm>
            <a:off x="667311" y="3632729"/>
            <a:ext cx="10396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When the Pauli X, Y and Z matrices are exponentiated, they give rise to the rotation operators, which rotate the Bloch vector of the Quantum State about the ˆx, ˆy and ˆz axes, by a given angle θ:</a:t>
            </a:r>
            <a:endParaRPr lang="en-IN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A81F35-8770-4C87-B3F5-1758C8F21153}"/>
              </a:ext>
            </a:extLst>
          </p:cNvPr>
          <p:cNvSpPr/>
          <p:nvPr/>
        </p:nvSpPr>
        <p:spPr>
          <a:xfrm>
            <a:off x="765008" y="2928863"/>
            <a:ext cx="5497749" cy="5001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6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Rotation Operators on Bloch Sphere</a:t>
            </a:r>
          </a:p>
        </p:txBody>
      </p:sp>
    </p:spTree>
    <p:extLst>
      <p:ext uri="{BB962C8B-B14F-4D97-AF65-F5344CB8AC3E}">
        <p14:creationId xmlns:p14="http://schemas.microsoft.com/office/powerpoint/2010/main" val="2938367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EEFDE855-AA18-47D1-BF69-1009FBA0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149" y="577050"/>
            <a:ext cx="6586691" cy="12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preview">
            <a:extLst>
              <a:ext uri="{FF2B5EF4-FFF2-40B4-BE49-F238E27FC236}">
                <a16:creationId xmlns:a16="http://schemas.microsoft.com/office/drawing/2014/main" id="{4FAF0F6C-6BFC-4C9C-9437-873EFB10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149" y="1957662"/>
            <a:ext cx="6036816" cy="44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9FF11854-B467-4382-8A72-571A74D8A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3964" y="1284786"/>
            <a:ext cx="4997821" cy="25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preview">
            <a:extLst>
              <a:ext uri="{FF2B5EF4-FFF2-40B4-BE49-F238E27FC236}">
                <a16:creationId xmlns:a16="http://schemas.microsoft.com/office/drawing/2014/main" id="{DABDC7DD-FA24-4797-93DE-D84BF9D3E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69103" y="3915052"/>
            <a:ext cx="4762682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preview">
            <a:extLst>
              <a:ext uri="{FF2B5EF4-FFF2-40B4-BE49-F238E27FC236}">
                <a16:creationId xmlns:a16="http://schemas.microsoft.com/office/drawing/2014/main" id="{7DB9614C-40DE-441C-90BE-1E9CF632F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65853" y="4731800"/>
            <a:ext cx="393052" cy="2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preview">
            <a:extLst>
              <a:ext uri="{FF2B5EF4-FFF2-40B4-BE49-F238E27FC236}">
                <a16:creationId xmlns:a16="http://schemas.microsoft.com/office/drawing/2014/main" id="{A13E11E1-CD68-4F04-A287-B36F6B0DA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6762" y="5296408"/>
            <a:ext cx="5761067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">
            <a:extLst>
              <a:ext uri="{FF2B5EF4-FFF2-40B4-BE49-F238E27FC236}">
                <a16:creationId xmlns:a16="http://schemas.microsoft.com/office/drawing/2014/main" id="{BCBCE8C5-7DD4-4FAA-9448-D4A38958B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24218" y="6113962"/>
            <a:ext cx="3218441" cy="4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78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665061" y="832254"/>
            <a:ext cx="61504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Entanglement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9724" y="2137367"/>
            <a:ext cx="9188957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term ‘Entanglement’ means that the two members of a pair co-exist in a single quantum state.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Changing the state of one of the qubits will instantaneously change the state of the other one in a predictable fashion.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This property is used as a resource in Quantum Computing such as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Super Dense Coding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Quantum Teleportation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3230511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CDCBCA2-9633-4B11-80DF-11FCA7A2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76593" y="1340458"/>
            <a:ext cx="6846994" cy="10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B96C4E3-6FB5-4804-AA65-4250457B3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76593" y="2328812"/>
            <a:ext cx="6846994" cy="4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EFCFD3-1856-4382-8107-14BEB8313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3475" y="494287"/>
            <a:ext cx="4056128" cy="199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90D2C-2162-4872-AC85-CEAE985094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97" y="778994"/>
            <a:ext cx="2055045" cy="386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FBF76-D546-4672-B8B1-4FA623FC41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97" y="395948"/>
            <a:ext cx="7390132" cy="3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8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112845" y="91728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773193" y="1226985"/>
            <a:ext cx="7081301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wave functions stand for the possible states of the system. Absolute value of each wave function is interpreted as being a probability distribution function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Mathematical Concept of Hilbert Space has been named after David Hilbert.</a:t>
            </a: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is an abstract vector space with inner product defined in it, that allow the length and angle to be measured.</a:t>
            </a:r>
          </a:p>
          <a:p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must be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an Infinite Dimensional Inner Product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Hilbert Space H of d = 3 is referred to as a Qutrit, d = 4 is sometimes called a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Ququart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, and the generic term for any d &gt; 2 is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Qudit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2BDDD-661F-4497-AAAA-8104DECA0D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812" y="2347970"/>
            <a:ext cx="2717685" cy="2563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B6786-2ABA-4595-BCE8-88DB0EDF6EFC}"/>
              </a:ext>
            </a:extLst>
          </p:cNvPr>
          <p:cNvSpPr txBox="1"/>
          <p:nvPr/>
        </p:nvSpPr>
        <p:spPr>
          <a:xfrm>
            <a:off x="613522" y="5099737"/>
            <a:ext cx="615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‘Wave functions </a:t>
            </a:r>
            <a:r>
              <a:rPr lang="en-US" sz="18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live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in the Hilbert Space.’</a:t>
            </a:r>
          </a:p>
        </p:txBody>
      </p:sp>
    </p:spTree>
    <p:extLst>
      <p:ext uri="{BB962C8B-B14F-4D97-AF65-F5344CB8AC3E}">
        <p14:creationId xmlns:p14="http://schemas.microsoft.com/office/powerpoint/2010/main" val="674865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318117" y="859711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Observables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605027" y="2039360"/>
            <a:ext cx="10963470" cy="36933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system ‘Observable’ is a measurable operator, where the property of the system state can be determined by some sequence of physical operations.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Mechanics, each ‘Dimensional Variable’ – Position, Translational Momentum, Orbital Angular Momentum, Energy, Spin, etc. is associated with a Hermitian Operator that acts on the state of the quantum system, whose Eigenvalues correspond to the possible values of the dynamical variable.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Let       be an Eigenvector of the Observable ‘A’ with Eigenvalue a, and exists in a D-Dimensional Hilbert Space, then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equation states that if a measurement of the Observable A is made while the system is in        Quantum State, then the observed value of that measurement must return the eigenvalue a with certainty.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24053-8C2F-4A2F-8826-FD569EEC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024" y="4548766"/>
            <a:ext cx="1697017" cy="421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3528F-6BB4-42CC-8F9F-47D9FF9076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3623" y="4000597"/>
            <a:ext cx="330910" cy="287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FC899-0DB5-44E9-854B-C9F89B25E8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5801" y="5116588"/>
            <a:ext cx="350087" cy="3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94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</a:t>
            </a:r>
            <a:r>
              <a:rPr lang="en-US" sz="4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060031"/>
            <a:ext cx="10473276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Associated to any isolated quantum system is a Hilbert space called the state space.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state of a quantum system is completely defined by a state vector, which is a normalized vector in the state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There are no ‘hidden variables’ — there is no other information available about the system besides what we can find out from this vector.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F19E7-B98A-47AC-8F02-0607DE620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1" t="38488" r="32346" b="26736"/>
          <a:stretch/>
        </p:blipFill>
        <p:spPr>
          <a:xfrm>
            <a:off x="923730" y="4365860"/>
            <a:ext cx="5172270" cy="20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20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14966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</a:t>
            </a:r>
            <a:r>
              <a:rPr lang="en-US" sz="4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nd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algn="ctr"/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1C13F8-7CE9-4A05-9A71-FF73E0CF6F5D}"/>
              </a:ext>
            </a:extLst>
          </p:cNvPr>
          <p:cNvSpPr/>
          <p:nvPr/>
        </p:nvSpPr>
        <p:spPr>
          <a:xfrm>
            <a:off x="845459" y="2013173"/>
            <a:ext cx="1001126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Any physically measurable quantity is represented by a Hermitian Linear Operator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Operator is a self-adjoint operator on Hilbert space. It is a square matrix with complex entries that is equal to its own conjugate transpose. Eigenvalues of Hermitian Operators are real.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important because the eigenvalues correspond to physical properties of a system, which cannot be imaginary or complex.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31D4CE-72EF-49EF-83B3-323B47C75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0" t="47861" r="25753" b="16754"/>
          <a:stretch/>
        </p:blipFill>
        <p:spPr>
          <a:xfrm>
            <a:off x="5013883" y="4363099"/>
            <a:ext cx="5842841" cy="2097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FA5C47-4EF0-46CC-A55F-6FA77C75F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17" t="30358" r="40851" b="64739"/>
          <a:stretch/>
        </p:blipFill>
        <p:spPr>
          <a:xfrm>
            <a:off x="9605912" y="2048335"/>
            <a:ext cx="307096" cy="4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7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3</a:t>
            </a:r>
            <a:r>
              <a:rPr lang="en-US" sz="4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rd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060031"/>
            <a:ext cx="1047327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possible results of measurement of a physical quantity are the eigenvalues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λ</a:t>
            </a:r>
            <a:r>
              <a:rPr lang="en-US" sz="20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</a:t>
            </a:r>
            <a:r>
              <a:rPr lang="en-US" sz="20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the associated operator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086C26-9641-4BA6-B2F2-C9755125A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8" t="36426" r="23454" b="47492"/>
          <a:stretch/>
        </p:blipFill>
        <p:spPr>
          <a:xfrm>
            <a:off x="923730" y="3904107"/>
            <a:ext cx="7041919" cy="10927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48C423-EC50-4D5D-8C2C-AD6694DF4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17" t="30358" r="40972" b="65787"/>
          <a:stretch/>
        </p:blipFill>
        <p:spPr>
          <a:xfrm>
            <a:off x="2234152" y="2393942"/>
            <a:ext cx="282806" cy="3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06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4</a:t>
            </a:r>
            <a:r>
              <a:rPr lang="en-US" sz="4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060031"/>
            <a:ext cx="1047327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probability of measuring the eigenvalue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λ</a:t>
            </a:r>
            <a:r>
              <a:rPr lang="en-US" sz="20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is P</a:t>
            </a:r>
            <a:r>
              <a:rPr lang="en-US" sz="20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=             , where is the normalized eigenvector of     associated with the eigenvalue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λ</a:t>
            </a:r>
            <a:r>
              <a:rPr lang="en-US" sz="2000" baseline="-25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our state      is itself an eigenstate      of     , then we know for certain that the result of the measurement will be λ. If      is not an eigenstate, there are multiple possible outcomes.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5FAF1-8F86-4A82-A726-3B173DD24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46" t="24622" r="26759" b="70155"/>
          <a:stretch/>
        </p:blipFill>
        <p:spPr>
          <a:xfrm>
            <a:off x="6674645" y="2038066"/>
            <a:ext cx="791851" cy="358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4DEB4-A69F-48BE-8271-C92064743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5" t="29718" r="70077" b="66873"/>
          <a:stretch/>
        </p:blipFill>
        <p:spPr>
          <a:xfrm>
            <a:off x="11268270" y="2162488"/>
            <a:ext cx="358218" cy="233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27DBEC-3C60-4AC5-B034-402F3CBB2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17" t="30358" r="40851" b="64739"/>
          <a:stretch/>
        </p:blipFill>
        <p:spPr>
          <a:xfrm>
            <a:off x="1569466" y="2396283"/>
            <a:ext cx="307096" cy="43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91DAE-02C6-4BB3-8D46-62AF0E22F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28" t="47560" r="26624" b="38900"/>
          <a:stretch/>
        </p:blipFill>
        <p:spPr>
          <a:xfrm>
            <a:off x="6848708" y="4756175"/>
            <a:ext cx="5102185" cy="928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86ADCC-DB3A-4A24-B330-3AAA8F5E0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28" t="61100" r="26624" b="25361"/>
          <a:stretch/>
        </p:blipFill>
        <p:spPr>
          <a:xfrm>
            <a:off x="1248135" y="4888581"/>
            <a:ext cx="5102185" cy="928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1B270-796C-4542-8315-1E7876F0D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81" t="57475" r="69226" b="34896"/>
          <a:stretch/>
        </p:blipFill>
        <p:spPr>
          <a:xfrm>
            <a:off x="923730" y="4114167"/>
            <a:ext cx="1291473" cy="5232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7FD3A9-ED32-400A-9285-B8497D7CA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17" t="30358" r="40851" b="64739"/>
          <a:stretch/>
        </p:blipFill>
        <p:spPr>
          <a:xfrm>
            <a:off x="5487336" y="3031281"/>
            <a:ext cx="269944" cy="3851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08E6F0-D468-46D9-9830-2D6F028059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76" t="45911" r="63306" b="50101"/>
          <a:stretch/>
        </p:blipFill>
        <p:spPr>
          <a:xfrm>
            <a:off x="3931095" y="3339753"/>
            <a:ext cx="307096" cy="2735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53120D-B527-40A5-AFF6-12A0E35D78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11" t="39028" r="48370" b="56095"/>
          <a:stretch/>
        </p:blipFill>
        <p:spPr>
          <a:xfrm>
            <a:off x="2469732" y="3031778"/>
            <a:ext cx="307096" cy="334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A20765-9504-40E3-BA90-3A3924CAD8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438" t="48698" r="42043" b="47314"/>
          <a:stretch/>
        </p:blipFill>
        <p:spPr>
          <a:xfrm>
            <a:off x="4832463" y="3031777"/>
            <a:ext cx="345778" cy="3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8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FAB9FC-58F8-48C5-819B-3773E254DE13}"/>
              </a:ext>
            </a:extLst>
          </p:cNvPr>
          <p:cNvSpPr/>
          <p:nvPr/>
        </p:nvSpPr>
        <p:spPr>
          <a:xfrm>
            <a:off x="1348836" y="1972548"/>
            <a:ext cx="5526313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Computation/                </a:t>
            </a:r>
          </a:p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Mechanics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	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Wave Function (Quantum State)      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Operator      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Eigenstates          		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Physical System      		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Physical Observable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8899E-6BD8-4A46-9B0F-9C4B35520258}"/>
              </a:ext>
            </a:extLst>
          </p:cNvPr>
          <p:cNvSpPr/>
          <p:nvPr/>
        </p:nvSpPr>
        <p:spPr>
          <a:xfrm>
            <a:off x="7517501" y="1972548"/>
            <a:ext cx="4269114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	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Vector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Matrix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Eigenvectors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Hilbert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Hermitian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F02A-C3E3-4E42-94C0-B2B73A2A212A}"/>
              </a:ext>
            </a:extLst>
          </p:cNvPr>
          <p:cNvSpPr txBox="1"/>
          <p:nvPr/>
        </p:nvSpPr>
        <p:spPr>
          <a:xfrm>
            <a:off x="1348836" y="792429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venir Next LT Pro Light" panose="020B0304020202020204" pitchFamily="34" charset="0"/>
              </a:rPr>
              <a:t>Analogy</a:t>
            </a:r>
          </a:p>
        </p:txBody>
      </p:sp>
    </p:spTree>
    <p:extLst>
      <p:ext uri="{BB962C8B-B14F-4D97-AF65-F5344CB8AC3E}">
        <p14:creationId xmlns:p14="http://schemas.microsoft.com/office/powerpoint/2010/main" val="2332473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-1978109" y="2760144"/>
            <a:ext cx="92363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E4F54-6D42-43C5-A89F-7E29829E5711}"/>
              </a:ext>
            </a:extLst>
          </p:cNvPr>
          <p:cNvSpPr txBox="1"/>
          <p:nvPr/>
        </p:nvSpPr>
        <p:spPr>
          <a:xfrm>
            <a:off x="-407141" y="3900625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A Presentation by – Tanvi </a:t>
            </a:r>
            <a:r>
              <a:rPr lang="en-US" sz="2000" dirty="0" err="1">
                <a:latin typeface="Baskerville Old Face" panose="02020602080505020303" pitchFamily="18" charset="0"/>
              </a:rPr>
              <a:t>Penumudy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(E18CSE187)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48A38-1CD5-4F0D-BF59-95B49107A1BA}"/>
              </a:ext>
            </a:extLst>
          </p:cNvPr>
          <p:cNvSpPr/>
          <p:nvPr/>
        </p:nvSpPr>
        <p:spPr>
          <a:xfrm>
            <a:off x="2131978" y="625057"/>
            <a:ext cx="923636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8AB52-C63E-4C5E-B974-255D3D378BC5}"/>
              </a:ext>
            </a:extLst>
          </p:cNvPr>
          <p:cNvSpPr txBox="1"/>
          <p:nvPr/>
        </p:nvSpPr>
        <p:spPr>
          <a:xfrm>
            <a:off x="5420414" y="1828800"/>
            <a:ext cx="636951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</a:rPr>
              <a:t>N. David </a:t>
            </a:r>
            <a:r>
              <a:rPr lang="en-IN" sz="1600" dirty="0" err="1">
                <a:latin typeface="Baskerville Old Face" panose="02020602080505020303" pitchFamily="18" charset="0"/>
              </a:rPr>
              <a:t>Mermin</a:t>
            </a:r>
            <a:r>
              <a:rPr lang="en-IN" sz="1600" dirty="0">
                <a:latin typeface="Baskerville Old Face" panose="02020602080505020303" pitchFamily="18" charset="0"/>
              </a:rPr>
              <a:t>, Cornell University Lecture Notes on Quantum Computation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2"/>
              </a:rPr>
              <a:t>http://www.wikipedia.org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3"/>
              </a:rPr>
              <a:t>https://www.academia.edu/4425386/A_Brief_Introduction_to_Linear_Algebra_and_Quantum_Mechanics_for_Quantum_Computation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4"/>
              </a:rPr>
              <a:t>https://cse.iitkgp.ac.in/~goutam/quantumComputing/lect4part.pdf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Baskerville Old Face" panose="02020602080505020303" pitchFamily="18" charset="0"/>
              </a:rPr>
              <a:t>David J. Griffiths Introduction to Quantum Mechanics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Baskerville Old Face" panose="02020602080505020303" pitchFamily="18" charset="0"/>
              </a:rPr>
              <a:t>MIT </a:t>
            </a:r>
            <a:r>
              <a:rPr lang="en-US" sz="1600" dirty="0" err="1">
                <a:latin typeface="Baskerville Old Face" panose="02020602080505020303" pitchFamily="18" charset="0"/>
              </a:rPr>
              <a:t>OpenCourseWare</a:t>
            </a:r>
            <a:endParaRPr lang="en-US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5"/>
              </a:rPr>
              <a:t>https://qudev.phys.ethz.ch/static/content/courses/QSIT08/QSIT08_V03_2page.pdf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Baskerville Old Face" panose="02020602080505020303" pitchFamily="18" charset="0"/>
                <a:hlinkClick r:id="rId6"/>
              </a:rPr>
              <a:t>http://community.middlebury.edu/~ngraham/math.pdf</a:t>
            </a: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6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53365-D60D-4657-B48F-D407C2AE28B3}"/>
              </a:ext>
            </a:extLst>
          </p:cNvPr>
          <p:cNvCxnSpPr/>
          <p:nvPr/>
        </p:nvCxnSpPr>
        <p:spPr>
          <a:xfrm>
            <a:off x="4939645" y="622169"/>
            <a:ext cx="0" cy="5825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88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1768145"/>
            <a:ext cx="10625180" cy="87254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Healthcare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Research &amp; Drug Development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Diagnostics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Treatment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Financial Modelling</a:t>
            </a:r>
          </a:p>
          <a:p>
            <a:endParaRPr lang="en-US" sz="25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Automated, High Frequency Trading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Cybersecurity &amp; Cryptography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Computational Chemistry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57553" y="772790"/>
            <a:ext cx="5845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Uses of 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AF7F06-EE44-43AE-BB1C-7EAB74AD8726}"/>
              </a:ext>
            </a:extLst>
          </p:cNvPr>
          <p:cNvSpPr/>
          <p:nvPr/>
        </p:nvSpPr>
        <p:spPr>
          <a:xfrm>
            <a:off x="6733342" y="1768145"/>
            <a:ext cx="5995986" cy="8756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Machine Learning &amp; </a:t>
            </a:r>
          </a:p>
          <a:p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Deep Learning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Marketing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Big Data Analytics</a:t>
            </a:r>
          </a:p>
          <a:p>
            <a:endParaRPr lang="en-US" sz="25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Meteorology &amp; </a:t>
            </a:r>
          </a:p>
          <a:p>
            <a:pPr lvl="1"/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Weather Forecasting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Logistic Optimization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1142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783410" y="1124672"/>
            <a:ext cx="10625180" cy="7602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are great for solving optimization problems from figuring out the best way to schedule flights at an airport to determining the best delivery routes for the FedEx truck.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systems are exponentially powerful. A system of 500 particles has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”Computing power”.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provide a neat shortcut for solving a range of mathematical tasks known as NP-complete problems. 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For example, factorization is an exponential time task for classical computers.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But Shor’s quantum algorithm for factorization is a polynomial time algorithm. It has successfully broken RSA cryptosystem.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706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221503" y="5174154"/>
            <a:ext cx="1062518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next few sections of this PPT will answer the question! 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40269" y="4350183"/>
            <a:ext cx="10324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How do Quantum Computers process a lot of information at a faster rate?</a:t>
            </a:r>
            <a:endParaRPr lang="en-IN" sz="2400" dirty="0"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009EB-5E73-48FC-AC00-ABD8C0EB32F2}"/>
              </a:ext>
            </a:extLst>
          </p:cNvPr>
          <p:cNvSpPr/>
          <p:nvPr/>
        </p:nvSpPr>
        <p:spPr>
          <a:xfrm>
            <a:off x="1221503" y="1887971"/>
            <a:ext cx="10625180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Faster than light (?) communication.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Highly parallel and eﬃcient Quantum Algorithms.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Cryptography and many more..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CD108-3FDD-4F5E-B306-0238444DA739}"/>
              </a:ext>
            </a:extLst>
          </p:cNvPr>
          <p:cNvSpPr txBox="1"/>
          <p:nvPr/>
        </p:nvSpPr>
        <p:spPr>
          <a:xfrm>
            <a:off x="940269" y="836124"/>
            <a:ext cx="7352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Motivations for Quantum Computation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1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29310" y="53592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072515" y="1659651"/>
            <a:ext cx="5175004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classical computation, bits are either represented with 0 or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Computation, these bits are replaced by a superposition of both 0 and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a quantum system can be in one of k states, it can also be in any linear superposition of those k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level systems are called Qubits (k=2)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are called the basis states, the superposition is denoted as a linear combination of these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                    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Grokking Quantum Computing — A Quirky Guide for Curious People | by  Priyabrata Biswas | Towards Data Science">
            <a:extLst>
              <a:ext uri="{FF2B5EF4-FFF2-40B4-BE49-F238E27FC236}">
                <a16:creationId xmlns:a16="http://schemas.microsoft.com/office/drawing/2014/main" id="{FDC1D47A-7A9F-4177-ABA6-E1FC925D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0020" y="2075071"/>
            <a:ext cx="3788228" cy="20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5C80-9A41-41CC-A894-02C7C0A6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954" y="5250302"/>
            <a:ext cx="2369976" cy="42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331E-B917-49A9-B9F7-B198F591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660" y="4664309"/>
            <a:ext cx="4170784" cy="563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8BA38-89DF-424B-988C-558FFC7C28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0566" y="5364848"/>
            <a:ext cx="1073021" cy="584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1A56BD-9A41-4EB3-8E8E-83D06DCDCF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3112" y="5386019"/>
            <a:ext cx="1878563" cy="663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E8A18-44EC-45C8-ACB6-AF3C0CE463E5}"/>
              </a:ext>
            </a:extLst>
          </p:cNvPr>
          <p:cNvSpPr txBox="1"/>
          <p:nvPr/>
        </p:nvSpPr>
        <p:spPr>
          <a:xfrm>
            <a:off x="6471660" y="5411906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where,                   and </a:t>
            </a:r>
          </a:p>
        </p:txBody>
      </p:sp>
    </p:spTree>
    <p:extLst>
      <p:ext uri="{BB962C8B-B14F-4D97-AF65-F5344CB8AC3E}">
        <p14:creationId xmlns:p14="http://schemas.microsoft.com/office/powerpoint/2010/main" val="331041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FDEBE-D319-42A3-9F8C-AC364C4A54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23" y="2457130"/>
            <a:ext cx="2820828" cy="2302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7535" y="77310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</a:t>
            </a:r>
            <a:endParaRPr lang="en-US" sz="4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3314459" y="1549927"/>
            <a:ext cx="8379250" cy="5940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Computing, 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Bit or a ‘Qubit’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is a building block or a basic unit of Quantum Information.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have various physical interpretations of a Qubit in Quantum Mechanics.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are represented as      and      or their linear combination.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have been created in the laboratory using photons, ions and certain sorts of atomic nuclei.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Hydrogen atom could be interpreted as a Qubit. An electron in its ground state, could be represented as      and in its first energy state as    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dwells in some linear superposition of these two energy levels. But during measurement, it can only be found in one of these energy states.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66EB1-12FB-49A1-AD00-CF7867B7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015" y="4953652"/>
            <a:ext cx="323274" cy="285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FC5FD-9C0C-436A-ABE3-C1AB1E5CFE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035" y="4944789"/>
            <a:ext cx="269445" cy="307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6A3B0-47BC-4DF4-937E-B8251D600579}"/>
              </a:ext>
            </a:extLst>
          </p:cNvPr>
          <p:cNvSpPr txBox="1"/>
          <p:nvPr/>
        </p:nvSpPr>
        <p:spPr>
          <a:xfrm>
            <a:off x="1100604" y="4760123"/>
            <a:ext cx="643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Hydrogen Atom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EBF27-E8F9-4775-A197-E11EF18A93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9501" y="3135062"/>
            <a:ext cx="323274" cy="285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EBF82-9638-48A0-928B-E025C0CFE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245" y="3135062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2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</TotalTime>
  <Words>2214</Words>
  <Application>Microsoft Office PowerPoint</Application>
  <PresentationFormat>Widescreen</PresentationFormat>
  <Paragraphs>444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Avenir Next LT Pro Light</vt:lpstr>
      <vt:lpstr>Baskerville Old Face</vt:lpstr>
      <vt:lpstr>Calibri</vt:lpstr>
      <vt:lpstr>Calibri Light</vt:lpstr>
      <vt:lpstr>Courier New</vt:lpstr>
      <vt:lpstr>Wingdings</vt:lpstr>
      <vt:lpstr>Celestial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TANVI</dc:creator>
  <cp:lastModifiedBy> </cp:lastModifiedBy>
  <cp:revision>201</cp:revision>
  <dcterms:created xsi:type="dcterms:W3CDTF">2020-11-06T16:52:28Z</dcterms:created>
  <dcterms:modified xsi:type="dcterms:W3CDTF">2020-11-14T06:28:11Z</dcterms:modified>
</cp:coreProperties>
</file>